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3"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07/05/2025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sp>
        <p:nvSpPr>
          <p:cNvPr id="11" name="Rectangle 10">
            <a:extLst>
              <a:ext uri="{FF2B5EF4-FFF2-40B4-BE49-F238E27FC236}">
                <a16:creationId xmlns:a16="http://schemas.microsoft.com/office/drawing/2014/main" id="{9EC0138C-D627-5D4C-3832-2498604BAF78}"/>
              </a:ext>
            </a:extLst>
          </p:cNvPr>
          <p:cNvSpPr/>
          <p:nvPr/>
        </p:nvSpPr>
        <p:spPr>
          <a:xfrm>
            <a:off x="8571673" y="1667224"/>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68669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259237" y="4126505"/>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sp>
        <p:nvSpPr>
          <p:cNvPr id="7" name="TextBox 6">
            <a:extLst>
              <a:ext uri="{FF2B5EF4-FFF2-40B4-BE49-F238E27FC236}">
                <a16:creationId xmlns:a16="http://schemas.microsoft.com/office/drawing/2014/main" id="{BC15CCB3-D409-3F44-E3A3-9F9229E88548}"/>
              </a:ext>
            </a:extLst>
          </p:cNvPr>
          <p:cNvSpPr txBox="1"/>
          <p:nvPr/>
        </p:nvSpPr>
        <p:spPr>
          <a:xfrm>
            <a:off x="4317094" y="3119948"/>
            <a:ext cx="3695309" cy="369332"/>
          </a:xfrm>
          <a:prstGeom prst="rect">
            <a:avLst/>
          </a:prstGeom>
          <a:noFill/>
        </p:spPr>
        <p:txBody>
          <a:bodyPr wrap="square">
            <a:spAutoFit/>
          </a:bodyPr>
          <a:lstStyle/>
          <a:p>
            <a:pPr algn="ctr" fontAlgn="t"/>
            <a:r>
              <a:rPr lang="en-US" sz="1800" u="none" strike="noStrike" dirty="0">
                <a:effectLst/>
                <a:latin typeface="Times New Roman" panose="02020603050405020304" pitchFamily="18" charset="0"/>
                <a:cs typeface="Times New Roman" panose="02020603050405020304" pitchFamily="18" charset="0"/>
              </a:rPr>
              <a:t>Cost per CO2 </a:t>
            </a:r>
            <a:r>
              <a:rPr lang="en-US" sz="1800" u="none" strike="noStrike" dirty="0" err="1">
                <a:effectLst/>
                <a:latin typeface="Times New Roman" panose="02020603050405020304" pitchFamily="18" charset="0"/>
                <a:cs typeface="Times New Roman" panose="02020603050405020304" pitchFamily="18" charset="0"/>
              </a:rPr>
              <a:t>tonne</a:t>
            </a:r>
            <a:r>
              <a:rPr lang="en-US" sz="1800" u="none" strike="noStrike" dirty="0">
                <a:effectLst/>
                <a:latin typeface="Times New Roman" panose="02020603050405020304" pitchFamily="18" charset="0"/>
                <a:cs typeface="Times New Roman" panose="02020603050405020304" pitchFamily="18" charset="0"/>
              </a:rPr>
              <a:t> abated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EFDB6B4-A03F-AAC2-A34A-BE7DB72A678E}"/>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9EEA1651-F12D-CC9C-672C-0B636FC542E8}"/>
              </a:ext>
            </a:extLst>
          </p:cNvPr>
          <p:cNvGraphicFramePr>
            <a:graphicFrameLocks noGrp="1"/>
          </p:cNvGraphicFramePr>
          <p:nvPr>
            <p:extLst>
              <p:ext uri="{D42A27DB-BD31-4B8C-83A1-F6EECF244321}">
                <p14:modId xmlns:p14="http://schemas.microsoft.com/office/powerpoint/2010/main" val="4281804875"/>
              </p:ext>
            </p:extLst>
          </p:nvPr>
        </p:nvGraphicFramePr>
        <p:xfrm>
          <a:off x="342968"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9" name="Table 8">
            <a:extLst>
              <a:ext uri="{FF2B5EF4-FFF2-40B4-BE49-F238E27FC236}">
                <a16:creationId xmlns:a16="http://schemas.microsoft.com/office/drawing/2014/main" id="{3F42582B-8ABB-F1BC-69F1-6248B5F15D97}"/>
              </a:ext>
            </a:extLst>
          </p:cNvPr>
          <p:cNvGraphicFramePr>
            <a:graphicFrameLocks noGrp="1"/>
          </p:cNvGraphicFramePr>
          <p:nvPr>
            <p:extLst>
              <p:ext uri="{D42A27DB-BD31-4B8C-83A1-F6EECF244321}">
                <p14:modId xmlns:p14="http://schemas.microsoft.com/office/powerpoint/2010/main" val="1018623753"/>
              </p:ext>
            </p:extLst>
          </p:nvPr>
        </p:nvGraphicFramePr>
        <p:xfrm>
          <a:off x="868669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0" name="Table 9">
            <a:extLst>
              <a:ext uri="{FF2B5EF4-FFF2-40B4-BE49-F238E27FC236}">
                <a16:creationId xmlns:a16="http://schemas.microsoft.com/office/drawing/2014/main" id="{AF22635A-F70B-253E-1002-42DBA0ABCCEF}"/>
              </a:ext>
            </a:extLst>
          </p:cNvPr>
          <p:cNvGraphicFramePr>
            <a:graphicFrameLocks noGrp="1"/>
          </p:cNvGraphicFramePr>
          <p:nvPr>
            <p:extLst>
              <p:ext uri="{D42A27DB-BD31-4B8C-83A1-F6EECF244321}">
                <p14:modId xmlns:p14="http://schemas.microsoft.com/office/powerpoint/2010/main" val="2307180546"/>
              </p:ext>
            </p:extLst>
          </p:nvPr>
        </p:nvGraphicFramePr>
        <p:xfrm>
          <a:off x="342968"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2" name="Table 11">
            <a:extLst>
              <a:ext uri="{FF2B5EF4-FFF2-40B4-BE49-F238E27FC236}">
                <a16:creationId xmlns:a16="http://schemas.microsoft.com/office/drawing/2014/main" id="{F23D39AC-5132-DC8A-B99B-7C2795C674C9}"/>
              </a:ext>
            </a:extLst>
          </p:cNvPr>
          <p:cNvGraphicFramePr>
            <a:graphicFrameLocks noGrp="1"/>
          </p:cNvGraphicFramePr>
          <p:nvPr>
            <p:extLst>
              <p:ext uri="{D42A27DB-BD31-4B8C-83A1-F6EECF244321}">
                <p14:modId xmlns:p14="http://schemas.microsoft.com/office/powerpoint/2010/main" val="3490513477"/>
              </p:ext>
            </p:extLst>
          </p:nvPr>
        </p:nvGraphicFramePr>
        <p:xfrm>
          <a:off x="868669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4" name="Table 13">
            <a:extLst>
              <a:ext uri="{FF2B5EF4-FFF2-40B4-BE49-F238E27FC236}">
                <a16:creationId xmlns:a16="http://schemas.microsoft.com/office/drawing/2014/main" id="{7A0E1A2B-AE12-4994-2CA1-EA98ACA6BC00}"/>
              </a:ext>
            </a:extLst>
          </p:cNvPr>
          <p:cNvGraphicFramePr>
            <a:graphicFrameLocks noGrp="1"/>
          </p:cNvGraphicFramePr>
          <p:nvPr>
            <p:extLst>
              <p:ext uri="{D42A27DB-BD31-4B8C-83A1-F6EECF244321}">
                <p14:modId xmlns:p14="http://schemas.microsoft.com/office/powerpoint/2010/main" val="2965396449"/>
              </p:ext>
            </p:extLst>
          </p:nvPr>
        </p:nvGraphicFramePr>
        <p:xfrm>
          <a:off x="4317094" y="3553386"/>
          <a:ext cx="3695309" cy="1634490"/>
        </p:xfrm>
        <a:graphic>
          <a:graphicData uri="http://schemas.openxmlformats.org/drawingml/2006/table">
            <a:tbl>
              <a:tblPr>
                <a:tableStyleId>{7DF18680-E054-41AD-8BC1-D1AEF772440D}</a:tableStyleId>
              </a:tblPr>
              <a:tblGrid>
                <a:gridCol w="1428947">
                  <a:extLst>
                    <a:ext uri="{9D8B030D-6E8A-4147-A177-3AD203B41FA5}">
                      <a16:colId xmlns:a16="http://schemas.microsoft.com/office/drawing/2014/main" val="2423940935"/>
                    </a:ext>
                  </a:extLst>
                </a:gridCol>
                <a:gridCol w="755454">
                  <a:extLst>
                    <a:ext uri="{9D8B030D-6E8A-4147-A177-3AD203B41FA5}">
                      <a16:colId xmlns:a16="http://schemas.microsoft.com/office/drawing/2014/main" val="3203082329"/>
                    </a:ext>
                  </a:extLst>
                </a:gridCol>
                <a:gridCol w="755454">
                  <a:extLst>
                    <a:ext uri="{9D8B030D-6E8A-4147-A177-3AD203B41FA5}">
                      <a16:colId xmlns:a16="http://schemas.microsoft.com/office/drawing/2014/main" val="4286112541"/>
                    </a:ext>
                  </a:extLst>
                </a:gridCol>
                <a:gridCol w="755454">
                  <a:extLst>
                    <a:ext uri="{9D8B030D-6E8A-4147-A177-3AD203B41FA5}">
                      <a16:colId xmlns:a16="http://schemas.microsoft.com/office/drawing/2014/main" val="2754661429"/>
                    </a:ext>
                  </a:extLst>
                </a:gridCol>
              </a:tblGrid>
              <a:tr h="182880">
                <a:tc>
                  <a:txBody>
                    <a:bodyPr/>
                    <a:lstStyle/>
                    <a:p>
                      <a:pPr algn="ctr" fontAlgn="t"/>
                      <a:r>
                        <a:rPr lang="en-US" sz="16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Zero-Emissions Cost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Baseline Emissions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per t abated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657116"/>
                  </a:ext>
                </a:extLst>
              </a:tr>
              <a:tr h="182880">
                <a:tc>
                  <a:txBody>
                    <a:bodyPr/>
                    <a:lstStyle/>
                    <a:p>
                      <a:pPr algn="ctr" fontAlgn="b"/>
                      <a:r>
                        <a:rPr lang="en-US" sz="1600" u="none" strike="noStrike" dirty="0" err="1">
                          <a:effectLst/>
                        </a:rPr>
                        <a:t>Base_MC_Interv</a:t>
                      </a:r>
                      <a:endParaRPr lang="en-US" sz="16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3467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1237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96383"/>
                  </a:ext>
                </a:extLst>
              </a:tr>
              <a:tr h="182880">
                <a:tc>
                  <a:txBody>
                    <a:bodyPr/>
                    <a:lstStyle/>
                    <a:p>
                      <a:pPr algn="ctr" fontAlgn="b"/>
                      <a:r>
                        <a:rPr lang="en-US" sz="1600" u="none" strike="noStrike">
                          <a:effectLst/>
                        </a:rPr>
                        <a:t>HP_HB_Interv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4122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980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352033"/>
                  </a:ext>
                </a:extLst>
              </a:tr>
              <a:tr h="182880">
                <a:tc>
                  <a:txBody>
                    <a:bodyPr/>
                    <a:lstStyle/>
                    <a:p>
                      <a:pPr algn="ctr" fontAlgn="b"/>
                      <a:r>
                        <a:rPr lang="en-US" sz="1600" u="none" strike="noStrike">
                          <a:effectLst/>
                        </a:rPr>
                        <a:t>HP_Interv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563202"/>
                  </a:ext>
                </a:extLst>
              </a:tr>
              <a:tr h="193494">
                <a:tc>
                  <a:txBody>
                    <a:bodyPr/>
                    <a:lstStyle/>
                    <a:p>
                      <a:pPr algn="ctr" fontAlgn="b"/>
                      <a:r>
                        <a:rPr lang="en-US" sz="1600" u="none" strike="noStrike">
                          <a:effectLst/>
                        </a:rPr>
                        <a:t>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3440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2869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353378"/>
                  </a:ext>
                </a:extLst>
              </a:tr>
            </a:tbl>
          </a:graphicData>
        </a:graphic>
      </p:graphicFrame>
    </p:spTree>
    <p:extLst>
      <p:ext uri="{BB962C8B-B14F-4D97-AF65-F5344CB8AC3E}">
        <p14:creationId xmlns:p14="http://schemas.microsoft.com/office/powerpoint/2010/main" val="200073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2.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3.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15147</TotalTime>
  <Words>2153</Words>
  <Application>Microsoft Office PowerPoint</Application>
  <PresentationFormat>Widescreen</PresentationFormat>
  <Paragraphs>357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502</cp:revision>
  <dcterms:created xsi:type="dcterms:W3CDTF">2023-10-05T16:02:21Z</dcterms:created>
  <dcterms:modified xsi:type="dcterms:W3CDTF">2025-05-07T05:16:57Z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